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13048A-F329-479B-AF43-45F8CBA504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E3FC67-29B6-4B9A-98C4-7091D02DA45C}">
      <dgm:prSet/>
      <dgm:spPr/>
      <dgm:t>
        <a:bodyPr/>
        <a:lstStyle/>
        <a:p>
          <a:r>
            <a:rPr lang="en-US"/>
            <a:t>End to end solution for IT and business teams for planning and automation.</a:t>
          </a:r>
        </a:p>
      </dgm:t>
    </dgm:pt>
    <dgm:pt modelId="{BC4B3C7F-8FDA-4F47-B696-B1F53C76265B}" type="parTrans" cxnId="{E82165C7-C739-462B-B789-CA0C73ADAAAA}">
      <dgm:prSet/>
      <dgm:spPr/>
      <dgm:t>
        <a:bodyPr/>
        <a:lstStyle/>
        <a:p>
          <a:endParaRPr lang="en-US"/>
        </a:p>
      </dgm:t>
    </dgm:pt>
    <dgm:pt modelId="{E4B1140C-4E58-491A-974E-39D00143DD33}" type="sibTrans" cxnId="{E82165C7-C739-462B-B789-CA0C73ADAAAA}">
      <dgm:prSet/>
      <dgm:spPr/>
      <dgm:t>
        <a:bodyPr/>
        <a:lstStyle/>
        <a:p>
          <a:endParaRPr lang="en-US"/>
        </a:p>
      </dgm:t>
    </dgm:pt>
    <dgm:pt modelId="{8F6EE70B-5698-4407-807D-ADEC0BAC8A65}">
      <dgm:prSet/>
      <dgm:spPr/>
      <dgm:t>
        <a:bodyPr/>
        <a:lstStyle/>
        <a:p>
          <a:r>
            <a:rPr lang="en-US"/>
            <a:t>Cloud solution , no need for any server on my datacenter .</a:t>
          </a:r>
        </a:p>
      </dgm:t>
    </dgm:pt>
    <dgm:pt modelId="{0313F97A-D37B-4891-9C66-4E4C446F864B}" type="parTrans" cxnId="{A2ADD7A4-61CC-4CAB-9E9E-4A1100FF0802}">
      <dgm:prSet/>
      <dgm:spPr/>
      <dgm:t>
        <a:bodyPr/>
        <a:lstStyle/>
        <a:p>
          <a:endParaRPr lang="en-US"/>
        </a:p>
      </dgm:t>
    </dgm:pt>
    <dgm:pt modelId="{F24AE12B-59C8-4195-910C-0E009290751D}" type="sibTrans" cxnId="{A2ADD7A4-61CC-4CAB-9E9E-4A1100FF0802}">
      <dgm:prSet/>
      <dgm:spPr/>
      <dgm:t>
        <a:bodyPr/>
        <a:lstStyle/>
        <a:p>
          <a:endParaRPr lang="en-US"/>
        </a:p>
      </dgm:t>
    </dgm:pt>
    <dgm:pt modelId="{EF488599-3773-44BD-AA74-189D8D0F7021}" type="pres">
      <dgm:prSet presAssocID="{AA13048A-F329-479B-AF43-45F8CBA5044E}" presName="root" presStyleCnt="0">
        <dgm:presLayoutVars>
          <dgm:dir/>
          <dgm:resizeHandles val="exact"/>
        </dgm:presLayoutVars>
      </dgm:prSet>
      <dgm:spPr/>
    </dgm:pt>
    <dgm:pt modelId="{F275E67B-2BAA-46FD-9213-74A9F7D610A2}" type="pres">
      <dgm:prSet presAssocID="{29E3FC67-29B6-4B9A-98C4-7091D02DA45C}" presName="compNode" presStyleCnt="0"/>
      <dgm:spPr/>
    </dgm:pt>
    <dgm:pt modelId="{69986E66-3E84-40BB-B066-D8D307AE690F}" type="pres">
      <dgm:prSet presAssocID="{29E3FC67-29B6-4B9A-98C4-7091D02DA45C}" presName="bgRect" presStyleLbl="bgShp" presStyleIdx="0" presStyleCnt="2"/>
      <dgm:spPr/>
    </dgm:pt>
    <dgm:pt modelId="{4819169F-BE9D-4007-A0E2-AEB8B20DCC33}" type="pres">
      <dgm:prSet presAssocID="{29E3FC67-29B6-4B9A-98C4-7091D02DA4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644459-A1FF-43AD-81BC-726AD998FC0A}" type="pres">
      <dgm:prSet presAssocID="{29E3FC67-29B6-4B9A-98C4-7091D02DA45C}" presName="spaceRect" presStyleCnt="0"/>
      <dgm:spPr/>
    </dgm:pt>
    <dgm:pt modelId="{FFF11D90-B483-46E3-83D4-5CF260DB6C78}" type="pres">
      <dgm:prSet presAssocID="{29E3FC67-29B6-4B9A-98C4-7091D02DA45C}" presName="parTx" presStyleLbl="revTx" presStyleIdx="0" presStyleCnt="2">
        <dgm:presLayoutVars>
          <dgm:chMax val="0"/>
          <dgm:chPref val="0"/>
        </dgm:presLayoutVars>
      </dgm:prSet>
      <dgm:spPr/>
    </dgm:pt>
    <dgm:pt modelId="{50D0CD60-C611-4F23-9516-5EE0CF7C6204}" type="pres">
      <dgm:prSet presAssocID="{E4B1140C-4E58-491A-974E-39D00143DD33}" presName="sibTrans" presStyleCnt="0"/>
      <dgm:spPr/>
    </dgm:pt>
    <dgm:pt modelId="{388A729C-8566-4D0A-9431-4464CA43E2F7}" type="pres">
      <dgm:prSet presAssocID="{8F6EE70B-5698-4407-807D-ADEC0BAC8A65}" presName="compNode" presStyleCnt="0"/>
      <dgm:spPr/>
    </dgm:pt>
    <dgm:pt modelId="{5C2DE164-2BDD-45E8-AB34-C2FDD531F61C}" type="pres">
      <dgm:prSet presAssocID="{8F6EE70B-5698-4407-807D-ADEC0BAC8A65}" presName="bgRect" presStyleLbl="bgShp" presStyleIdx="1" presStyleCnt="2"/>
      <dgm:spPr/>
    </dgm:pt>
    <dgm:pt modelId="{4408BA10-9E43-4BC8-8B73-F417D53A620D}" type="pres">
      <dgm:prSet presAssocID="{8F6EE70B-5698-4407-807D-ADEC0BAC8A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3C6865E-538B-4AF9-A454-ED6208AC833C}" type="pres">
      <dgm:prSet presAssocID="{8F6EE70B-5698-4407-807D-ADEC0BAC8A65}" presName="spaceRect" presStyleCnt="0"/>
      <dgm:spPr/>
    </dgm:pt>
    <dgm:pt modelId="{4B10CED3-D8A1-4990-B2BB-A21F14AC96E0}" type="pres">
      <dgm:prSet presAssocID="{8F6EE70B-5698-4407-807D-ADEC0BAC8A6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21D941F-C580-44D1-A8A6-ED97B4BFBD2B}" type="presOf" srcId="{29E3FC67-29B6-4B9A-98C4-7091D02DA45C}" destId="{FFF11D90-B483-46E3-83D4-5CF260DB6C78}" srcOrd="0" destOrd="0" presId="urn:microsoft.com/office/officeart/2018/2/layout/IconVerticalSolidList"/>
    <dgm:cxn modelId="{A2ADD7A4-61CC-4CAB-9E9E-4A1100FF0802}" srcId="{AA13048A-F329-479B-AF43-45F8CBA5044E}" destId="{8F6EE70B-5698-4407-807D-ADEC0BAC8A65}" srcOrd="1" destOrd="0" parTransId="{0313F97A-D37B-4891-9C66-4E4C446F864B}" sibTransId="{F24AE12B-59C8-4195-910C-0E009290751D}"/>
    <dgm:cxn modelId="{69AABCB6-4401-4871-B79B-6F0D19C11984}" type="presOf" srcId="{AA13048A-F329-479B-AF43-45F8CBA5044E}" destId="{EF488599-3773-44BD-AA74-189D8D0F7021}" srcOrd="0" destOrd="0" presId="urn:microsoft.com/office/officeart/2018/2/layout/IconVerticalSolidList"/>
    <dgm:cxn modelId="{E68123C5-1E53-46FD-9F64-FF39B0F88458}" type="presOf" srcId="{8F6EE70B-5698-4407-807D-ADEC0BAC8A65}" destId="{4B10CED3-D8A1-4990-B2BB-A21F14AC96E0}" srcOrd="0" destOrd="0" presId="urn:microsoft.com/office/officeart/2018/2/layout/IconVerticalSolidList"/>
    <dgm:cxn modelId="{E82165C7-C739-462B-B789-CA0C73ADAAAA}" srcId="{AA13048A-F329-479B-AF43-45F8CBA5044E}" destId="{29E3FC67-29B6-4B9A-98C4-7091D02DA45C}" srcOrd="0" destOrd="0" parTransId="{BC4B3C7F-8FDA-4F47-B696-B1F53C76265B}" sibTransId="{E4B1140C-4E58-491A-974E-39D00143DD33}"/>
    <dgm:cxn modelId="{0DD12DA3-F1B5-4FFA-8769-8DC24239A4E4}" type="presParOf" srcId="{EF488599-3773-44BD-AA74-189D8D0F7021}" destId="{F275E67B-2BAA-46FD-9213-74A9F7D610A2}" srcOrd="0" destOrd="0" presId="urn:microsoft.com/office/officeart/2018/2/layout/IconVerticalSolidList"/>
    <dgm:cxn modelId="{4CDF0BFD-3D35-4580-A192-120E52970FF3}" type="presParOf" srcId="{F275E67B-2BAA-46FD-9213-74A9F7D610A2}" destId="{69986E66-3E84-40BB-B066-D8D307AE690F}" srcOrd="0" destOrd="0" presId="urn:microsoft.com/office/officeart/2018/2/layout/IconVerticalSolidList"/>
    <dgm:cxn modelId="{445556B5-70D6-4F06-8C4C-0051E9F98CDE}" type="presParOf" srcId="{F275E67B-2BAA-46FD-9213-74A9F7D610A2}" destId="{4819169F-BE9D-4007-A0E2-AEB8B20DCC33}" srcOrd="1" destOrd="0" presId="urn:microsoft.com/office/officeart/2018/2/layout/IconVerticalSolidList"/>
    <dgm:cxn modelId="{C9972980-E9A7-4FD3-AEEF-96F4BE2160D5}" type="presParOf" srcId="{F275E67B-2BAA-46FD-9213-74A9F7D610A2}" destId="{49644459-A1FF-43AD-81BC-726AD998FC0A}" srcOrd="2" destOrd="0" presId="urn:microsoft.com/office/officeart/2018/2/layout/IconVerticalSolidList"/>
    <dgm:cxn modelId="{A93D2211-7F7D-4B7D-AB60-78F649F292F9}" type="presParOf" srcId="{F275E67B-2BAA-46FD-9213-74A9F7D610A2}" destId="{FFF11D90-B483-46E3-83D4-5CF260DB6C78}" srcOrd="3" destOrd="0" presId="urn:microsoft.com/office/officeart/2018/2/layout/IconVerticalSolidList"/>
    <dgm:cxn modelId="{3E7D73B7-CE28-456A-8403-C8E79725C3C7}" type="presParOf" srcId="{EF488599-3773-44BD-AA74-189D8D0F7021}" destId="{50D0CD60-C611-4F23-9516-5EE0CF7C6204}" srcOrd="1" destOrd="0" presId="urn:microsoft.com/office/officeart/2018/2/layout/IconVerticalSolidList"/>
    <dgm:cxn modelId="{D82A84E3-35B5-4F89-A565-DAC863328F84}" type="presParOf" srcId="{EF488599-3773-44BD-AA74-189D8D0F7021}" destId="{388A729C-8566-4D0A-9431-4464CA43E2F7}" srcOrd="2" destOrd="0" presId="urn:microsoft.com/office/officeart/2018/2/layout/IconVerticalSolidList"/>
    <dgm:cxn modelId="{E89E2F90-B4F4-4FFB-BFFA-44C8D8B5BF3F}" type="presParOf" srcId="{388A729C-8566-4D0A-9431-4464CA43E2F7}" destId="{5C2DE164-2BDD-45E8-AB34-C2FDD531F61C}" srcOrd="0" destOrd="0" presId="urn:microsoft.com/office/officeart/2018/2/layout/IconVerticalSolidList"/>
    <dgm:cxn modelId="{155A6136-1820-4AAD-8234-6C5242386138}" type="presParOf" srcId="{388A729C-8566-4D0A-9431-4464CA43E2F7}" destId="{4408BA10-9E43-4BC8-8B73-F417D53A620D}" srcOrd="1" destOrd="0" presId="urn:microsoft.com/office/officeart/2018/2/layout/IconVerticalSolidList"/>
    <dgm:cxn modelId="{1E815B1B-149C-4FA2-AC15-9D26021DBD2B}" type="presParOf" srcId="{388A729C-8566-4D0A-9431-4464CA43E2F7}" destId="{63C6865E-538B-4AF9-A454-ED6208AC833C}" srcOrd="2" destOrd="0" presId="urn:microsoft.com/office/officeart/2018/2/layout/IconVerticalSolidList"/>
    <dgm:cxn modelId="{A2738176-4F72-4EB3-A57F-7E90D455F9B7}" type="presParOf" srcId="{388A729C-8566-4D0A-9431-4464CA43E2F7}" destId="{4B10CED3-D8A1-4990-B2BB-A21F14AC96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86E66-3E84-40BB-B066-D8D307AE690F}">
      <dsp:nvSpPr>
        <dsp:cNvPr id="0" name=""/>
        <dsp:cNvSpPr/>
      </dsp:nvSpPr>
      <dsp:spPr>
        <a:xfrm>
          <a:off x="0" y="894261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9169F-BE9D-4007-A0E2-AEB8B20DCC33}">
      <dsp:nvSpPr>
        <dsp:cNvPr id="0" name=""/>
        <dsp:cNvSpPr/>
      </dsp:nvSpPr>
      <dsp:spPr>
        <a:xfrm>
          <a:off x="499410" y="1265724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11D90-B483-46E3-83D4-5CF260DB6C78}">
      <dsp:nvSpPr>
        <dsp:cNvPr id="0" name=""/>
        <dsp:cNvSpPr/>
      </dsp:nvSpPr>
      <dsp:spPr>
        <a:xfrm>
          <a:off x="1906841" y="894261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End to end solution for IT and business teams for planning and automation.</a:t>
          </a:r>
        </a:p>
      </dsp:txBody>
      <dsp:txXfrm>
        <a:off x="1906841" y="894261"/>
        <a:ext cx="3954248" cy="1650945"/>
      </dsp:txXfrm>
    </dsp:sp>
    <dsp:sp modelId="{5C2DE164-2BDD-45E8-AB34-C2FDD531F61C}">
      <dsp:nvSpPr>
        <dsp:cNvPr id="0" name=""/>
        <dsp:cNvSpPr/>
      </dsp:nvSpPr>
      <dsp:spPr>
        <a:xfrm>
          <a:off x="0" y="2957943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8BA10-9E43-4BC8-8B73-F417D53A620D}">
      <dsp:nvSpPr>
        <dsp:cNvPr id="0" name=""/>
        <dsp:cNvSpPr/>
      </dsp:nvSpPr>
      <dsp:spPr>
        <a:xfrm>
          <a:off x="499410" y="3329405"/>
          <a:ext cx="908019" cy="908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0CED3-D8A1-4990-B2BB-A21F14AC96E0}">
      <dsp:nvSpPr>
        <dsp:cNvPr id="0" name=""/>
        <dsp:cNvSpPr/>
      </dsp:nvSpPr>
      <dsp:spPr>
        <a:xfrm>
          <a:off x="1906841" y="2957943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Cloud solution , no need for any server on my datacenter .</a:t>
          </a:r>
        </a:p>
      </dsp:txBody>
      <dsp:txXfrm>
        <a:off x="1906841" y="2957943"/>
        <a:ext cx="3954248" cy="1650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7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2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42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2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83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1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2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8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3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8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2C8CFE0-846D-46E0-BBAD-3C3CF0E4C2B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E3242D-5069-4DA2-9F2B-391B7BDC4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8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340D-EEFE-BA81-9E44-2FD580B50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Azure DevOp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FBFEB-6122-5A92-8156-8737B0557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</a:rPr>
              <a:t>Marwan </a:t>
            </a:r>
            <a:r>
              <a:rPr lang="en-US" dirty="0">
                <a:solidFill>
                  <a:schemeClr val="bg2"/>
                </a:solidFill>
              </a:rPr>
              <a:t>maged:211000328</a:t>
            </a:r>
          </a:p>
        </p:txBody>
      </p:sp>
    </p:spTree>
    <p:extLst>
      <p:ext uri="{BB962C8B-B14F-4D97-AF65-F5344CB8AC3E}">
        <p14:creationId xmlns:p14="http://schemas.microsoft.com/office/powerpoint/2010/main" val="215652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4A22-1750-180E-02ED-F90AEBE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81" y="495501"/>
            <a:ext cx="3871160" cy="140207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Azure Test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4CB55-7B17-F09B-2437-DA9B06B75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9" y="2769056"/>
            <a:ext cx="5683881" cy="3814624"/>
          </a:xfrm>
        </p:spPr>
        <p:txBody>
          <a:bodyPr anchor="ctr">
            <a:normAutofit fontScale="475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It is a test management module within Azure DevOps that lets users manage test plans, test suites, and test cases for everyone in the software development process. </a:t>
            </a:r>
          </a:p>
          <a:p>
            <a:r>
              <a:rPr lang="en-US" sz="4000" dirty="0"/>
              <a:t>Track and assess quality throughout your testing lifecycle.</a:t>
            </a:r>
          </a:p>
          <a:p>
            <a:r>
              <a:rPr lang="en-US" sz="4000" dirty="0"/>
              <a:t>Capture rich data</a:t>
            </a:r>
          </a:p>
          <a:p>
            <a:r>
              <a:rPr lang="en-US" sz="4000" dirty="0"/>
              <a:t>Test across web and desktop</a:t>
            </a:r>
          </a:p>
          <a:p>
            <a:r>
              <a:rPr lang="en-US" sz="4000" dirty="0"/>
              <a:t>Get end-to-end traceability</a:t>
            </a:r>
            <a:br>
              <a:rPr lang="en-US" sz="4000" dirty="0"/>
            </a:br>
            <a:endParaRPr lang="en-US" sz="4000" dirty="0"/>
          </a:p>
          <a:p>
            <a:endParaRPr lang="en-US" sz="24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DBBAD173-06F7-16CB-1253-09F66B7F4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r="46350" b="-1"/>
          <a:stretch/>
        </p:blipFill>
        <p:spPr>
          <a:xfrm>
            <a:off x="7109724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401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0951FB67-A68E-6939-CD9B-0FB103D9E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286304" y="2248678"/>
            <a:ext cx="7609840" cy="4609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D5749C-DED4-F521-703D-B56DB5D9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83553"/>
          </a:xfrm>
        </p:spPr>
        <p:txBody>
          <a:bodyPr>
            <a:normAutofit/>
          </a:bodyPr>
          <a:lstStyle/>
          <a:p>
            <a:r>
              <a:rPr lang="en-US" sz="4000" dirty="0"/>
              <a:t>Azure artifact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D555-2323-8978-9ACC-DC421914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777" y="2500604"/>
            <a:ext cx="3822189" cy="4215156"/>
          </a:xfrm>
        </p:spPr>
        <p:txBody>
          <a:bodyPr>
            <a:normAutofit/>
          </a:bodyPr>
          <a:lstStyle/>
          <a:p>
            <a:r>
              <a:rPr lang="en-US" sz="2000" dirty="0"/>
              <a:t>Mange all package types(Maven &amp; </a:t>
            </a:r>
            <a:r>
              <a:rPr lang="en-US" sz="2000" dirty="0" err="1"/>
              <a:t>npm</a:t>
            </a:r>
            <a:r>
              <a:rPr lang="en-US" sz="2000" dirty="0"/>
              <a:t> and NuGet).</a:t>
            </a:r>
          </a:p>
          <a:p>
            <a:r>
              <a:rPr lang="en-US" sz="2000" dirty="0"/>
              <a:t>Add packages to any pipeline.</a:t>
            </a:r>
          </a:p>
          <a:p>
            <a:r>
              <a:rPr lang="en-US" sz="2000" dirty="0"/>
              <a:t>Share code efficiency. </a:t>
            </a:r>
          </a:p>
          <a:p>
            <a:r>
              <a:rPr lang="en-US" sz="2000" dirty="0"/>
              <a:t>Integration with Azure DevOps.</a:t>
            </a:r>
          </a:p>
        </p:txBody>
      </p:sp>
    </p:spTree>
    <p:extLst>
      <p:ext uri="{BB962C8B-B14F-4D97-AF65-F5344CB8AC3E}">
        <p14:creationId xmlns:p14="http://schemas.microsoft.com/office/powerpoint/2010/main" val="216328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FE7-C4E2-61CB-E049-499AD201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35" y="1692490"/>
            <a:ext cx="3141430" cy="4480726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</a:rPr>
              <a:t>What is Azure DevOps </a:t>
            </a:r>
            <a:br>
              <a:rPr lang="en-US" sz="6600" b="1" dirty="0">
                <a:solidFill>
                  <a:schemeClr val="accent1"/>
                </a:solidFill>
              </a:rPr>
            </a:br>
            <a:endParaRPr lang="en-US" sz="66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68233-274A-4699-5EA4-E16B816A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 is a comprehensive set of cloud-based tools and services offered by Microsoft to streamline and optimize the entire software development lifecycle.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lamingo Floating Pool Toy">
                <a:extLst>
                  <a:ext uri="{FF2B5EF4-FFF2-40B4-BE49-F238E27FC236}">
                    <a16:creationId xmlns:a16="http://schemas.microsoft.com/office/drawing/2014/main" id="{07AEC0CC-9E18-7793-F8B9-9467F2FC11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3489867"/>
                  </p:ext>
                </p:extLst>
              </p:nvPr>
            </p:nvGraphicFramePr>
            <p:xfrm>
              <a:off x="9308156" y="2787272"/>
              <a:ext cx="3055587" cy="37790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55587" cy="3779028"/>
                    </a:xfrm>
                    <a:prstGeom prst="rect">
                      <a:avLst/>
                    </a:prstGeom>
                  </am3d:spPr>
                  <am3d:camera>
                    <am3d:pos x="0" y="0" z="70018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253402" d="1000000"/>
                    <am3d:preTrans dx="0" dy="-133831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236303" ay="-3455644" az="-19631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11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lamingo Floating Pool Toy">
                <a:extLst>
                  <a:ext uri="{FF2B5EF4-FFF2-40B4-BE49-F238E27FC236}">
                    <a16:creationId xmlns:a16="http://schemas.microsoft.com/office/drawing/2014/main" id="{07AEC0CC-9E18-7793-F8B9-9467F2FC1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8156" y="2787272"/>
                <a:ext cx="3055587" cy="3779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9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D222-B5FA-8258-0BD0-90D7B54D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5" y="843755"/>
            <a:ext cx="3939688" cy="558312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Importance in software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417905-936F-4530-9C2D-6F3760C7E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74450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809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os Archives | PRAKTIK Group">
            <a:extLst>
              <a:ext uri="{FF2B5EF4-FFF2-40B4-BE49-F238E27FC236}">
                <a16:creationId xmlns:a16="http://schemas.microsoft.com/office/drawing/2014/main" id="{B4400D6C-CDE4-6761-1A50-DDD03E3F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239" y="2178981"/>
            <a:ext cx="3775459" cy="246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6C55823-B774-08F0-549B-07B8F6A27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1944" y="1731150"/>
            <a:ext cx="4048760" cy="3364229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Azure Repos is a version control system offered by Microsoft Azure, designed to empower teams in efficiently managing and collaborating on software development projects. This platform provides a secure and scalable environment for hosting and tracking source code.</a:t>
            </a:r>
          </a:p>
        </p:txBody>
      </p:sp>
    </p:spTree>
    <p:extLst>
      <p:ext uri="{BB962C8B-B14F-4D97-AF65-F5344CB8AC3E}">
        <p14:creationId xmlns:p14="http://schemas.microsoft.com/office/powerpoint/2010/main" val="235254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E9288B-08D8-968D-4363-D55B6E359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US" b="1" i="0">
                <a:solidFill>
                  <a:srgbClr val="FFFFFF"/>
                </a:solidFill>
                <a:effectLst/>
                <a:latin typeface="Söhne"/>
              </a:rPr>
              <a:t>Repository Types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6" name="Picture 4" descr="Posh-Git Fork To Allow Visual Studio To Use TFVC And Ignore Git ...">
            <a:extLst>
              <a:ext uri="{FF2B5EF4-FFF2-40B4-BE49-F238E27FC236}">
                <a16:creationId xmlns:a16="http://schemas.microsoft.com/office/drawing/2014/main" id="{A0A05F1A-9AB0-B7E6-A2E1-A38EFCEC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2796" y="2108877"/>
            <a:ext cx="3692690" cy="26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7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5533-D434-5767-ABFB-FBE8D490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472E-CDEA-8AB5-AC43-EEB15636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US" sz="2000"/>
              <a:t>Git is a distributed version control system.</a:t>
            </a:r>
          </a:p>
          <a:p>
            <a:r>
              <a:rPr lang="en-US" sz="2000"/>
              <a:t>Each developer has a complete copy of the codebase.</a:t>
            </a:r>
          </a:p>
          <a:p>
            <a:r>
              <a:rPr lang="en-US" sz="2000"/>
              <a:t>Excellent for distributed and open-source projects.</a:t>
            </a:r>
          </a:p>
          <a:p>
            <a:r>
              <a:rPr lang="en-US" sz="2000"/>
              <a:t>Provides branching, merging, and pull requests.</a:t>
            </a:r>
          </a:p>
          <a:p>
            <a:r>
              <a:rPr lang="en-US" sz="2000"/>
              <a:t>Encourages collaboration and flexibility.</a:t>
            </a:r>
          </a:p>
        </p:txBody>
      </p:sp>
      <p:pic>
        <p:nvPicPr>
          <p:cNvPr id="7" name="Graphic 6" descr="Open Source">
            <a:extLst>
              <a:ext uri="{FF2B5EF4-FFF2-40B4-BE49-F238E27FC236}">
                <a16:creationId xmlns:a16="http://schemas.microsoft.com/office/drawing/2014/main" id="{16659038-0B39-2287-8CA4-8A7C6638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73A5-7F7B-553E-A8BC-DF492F1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91" y="420857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 i="0" dirty="0">
                <a:solidFill>
                  <a:schemeClr val="accent1"/>
                </a:solidFill>
                <a:effectLst/>
                <a:latin typeface="Söhne"/>
              </a:rPr>
              <a:t>Team Foundation Version Control (TFVC)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DB30-9960-5397-EB22-47B13E6E7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US" sz="2000" dirty="0"/>
              <a:t>TFVC is a centralized version control system.</a:t>
            </a:r>
          </a:p>
          <a:p>
            <a:r>
              <a:rPr lang="en-US" sz="2000" dirty="0"/>
              <a:t>Code is stored on a central server.</a:t>
            </a:r>
          </a:p>
          <a:p>
            <a:r>
              <a:rPr lang="en-US" sz="2000" dirty="0"/>
              <a:t>Well-suited for organizations with complex branching and merging needs.</a:t>
            </a:r>
          </a:p>
          <a:p>
            <a:r>
              <a:rPr lang="en-US" sz="2000" dirty="0"/>
              <a:t>Offers features like label-based versioning and changeset tracking.</a:t>
            </a:r>
          </a:p>
          <a:p>
            <a:r>
              <a:rPr lang="en-US" sz="2000" dirty="0"/>
              <a:t>More rigid structure and security controls.</a:t>
            </a:r>
          </a:p>
        </p:txBody>
      </p:sp>
      <p:pic>
        <p:nvPicPr>
          <p:cNvPr id="7" name="Graphic 6" descr="Hierarchy">
            <a:extLst>
              <a:ext uri="{FF2B5EF4-FFF2-40B4-BE49-F238E27FC236}">
                <a16:creationId xmlns:a16="http://schemas.microsoft.com/office/drawing/2014/main" id="{457B16E2-8398-6541-5FA0-0F3806AA1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46D-CCEE-7D55-D9F9-7520E970F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150" y="672327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 i="0" dirty="0">
                <a:solidFill>
                  <a:schemeClr val="accent1"/>
                </a:solidFill>
                <a:effectLst/>
                <a:latin typeface="Söhne"/>
              </a:rPr>
              <a:t>Azure Boards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E9C5-B173-0CBC-5C9E-1BAEB9570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Azure Boards is a collaborative work tracking system offered by Microsoft Azure that facilitates project management and tracking of work items throughout the software development lifecycle. It is a powerful tool for teams to plan, track, and discuss work seamlessly.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8CBBD9F5-E2B0-F0E6-3E8E-6CB4A2B1C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9D44-B12A-6760-139E-BDED9131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 i="0">
                <a:effectLst/>
                <a:latin typeface="Söhne"/>
              </a:rPr>
              <a:t>Azure Pipelines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FD045-8587-081D-87B0-63C155E28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Azure Pipelines is a powerful Continuous Integration and Continuous Deployment (CI/CD) service provided by Microsoft Azure. It helps development teams automate and streamline the software delivery process, from building and testing to deploying applications to various target environments.</a:t>
            </a:r>
          </a:p>
        </p:txBody>
      </p:sp>
      <p:pic>
        <p:nvPicPr>
          <p:cNvPr id="5" name="Picture 4" descr="A 3D rendering of the infinity symbol">
            <a:extLst>
              <a:ext uri="{FF2B5EF4-FFF2-40B4-BE49-F238E27FC236}">
                <a16:creationId xmlns:a16="http://schemas.microsoft.com/office/drawing/2014/main" id="{3357F4AB-41F8-51F0-39D5-6EFA33A5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47" r="25703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14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152</TotalTime>
  <Words>371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Söhne</vt:lpstr>
      <vt:lpstr>Wingdings 3</vt:lpstr>
      <vt:lpstr>Ion Boardroom</vt:lpstr>
      <vt:lpstr>Azure DevOps</vt:lpstr>
      <vt:lpstr>What is Azure DevOps  </vt:lpstr>
      <vt:lpstr>Importance in software development</vt:lpstr>
      <vt:lpstr>PowerPoint Presentation</vt:lpstr>
      <vt:lpstr>PowerPoint Presentation</vt:lpstr>
      <vt:lpstr>git</vt:lpstr>
      <vt:lpstr>Team Foundation Version Control (TFVC)</vt:lpstr>
      <vt:lpstr>Azure Boards</vt:lpstr>
      <vt:lpstr>Azure Pipelines</vt:lpstr>
      <vt:lpstr>Azure Test Plans</vt:lpstr>
      <vt:lpstr>Azure artifact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Noaman</dc:creator>
  <cp:lastModifiedBy>marawan maged ali</cp:lastModifiedBy>
  <cp:revision>8</cp:revision>
  <dcterms:created xsi:type="dcterms:W3CDTF">2023-11-08T16:33:36Z</dcterms:created>
  <dcterms:modified xsi:type="dcterms:W3CDTF">2024-09-29T11:11:54Z</dcterms:modified>
</cp:coreProperties>
</file>